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308" r:id="rId6"/>
    <p:sldId id="327" r:id="rId7"/>
    <p:sldId id="328" r:id="rId8"/>
    <p:sldId id="310" r:id="rId9"/>
    <p:sldId id="324" r:id="rId10"/>
    <p:sldId id="311" r:id="rId11"/>
    <p:sldId id="325" r:id="rId12"/>
    <p:sldId id="276" r:id="rId13"/>
    <p:sldId id="29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orient="horz" pos="1776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pos="3840">
          <p15:clr>
            <a:srgbClr val="A4A3A4"/>
          </p15:clr>
        </p15:guide>
        <p15:guide id="6" pos="5664" userDrawn="1">
          <p15:clr>
            <a:srgbClr val="A4A3A4"/>
          </p15:clr>
        </p15:guide>
        <p15:guide id="7" pos="1536" userDrawn="1">
          <p15:clr>
            <a:srgbClr val="A4A3A4"/>
          </p15:clr>
        </p15:guide>
        <p15:guide id="8" orient="horz" pos="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921"/>
    <a:srgbClr val="BF8641"/>
    <a:srgbClr val="D98D30"/>
    <a:srgbClr val="BF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60"/>
      </p:cViewPr>
      <p:guideLst>
        <p:guide orient="horz" pos="1080"/>
        <p:guide orient="horz" pos="1776"/>
        <p:guide orient="horz" pos="3240"/>
        <p:guide pos="3840"/>
        <p:guide pos="5664"/>
        <p:guide pos="1536"/>
        <p:guide orient="horz" pos="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071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496672728992986"/>
          <c:y val="0.785650224215246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3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76635514018691E-2"/>
          <c:y val="0.11000939232371738"/>
          <c:w val="0.88251001335113488"/>
          <c:h val="0.5928251121076233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10%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14-4B2F-B700-81C6525188B8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14-4B2F-B700-81C6525188B8}"/>
              </c:ext>
            </c:extLst>
          </c:dPt>
          <c:dPt>
            <c:idx val="2"/>
            <c:bubble3D val="0"/>
            <c:spPr>
              <a:solidFill>
                <a:schemeClr val="tx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14-4B2F-B700-81C6525188B8}"/>
              </c:ext>
            </c:extLst>
          </c:dPt>
          <c:dPt>
            <c:idx val="3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14-4B2F-B700-81C6525188B8}"/>
              </c:ext>
            </c:extLst>
          </c:dPt>
          <c:cat>
            <c:strRef>
              <c:f>Sheet1!$A$2:$A$5</c:f>
              <c:strCache>
                <c:ptCount val="4"/>
                <c:pt idx="0">
                  <c:v>Text Messages</c:v>
                </c:pt>
                <c:pt idx="1">
                  <c:v>Social Media </c:v>
                </c:pt>
                <c:pt idx="2">
                  <c:v> Message boards</c:v>
                </c:pt>
                <c:pt idx="3">
                  <c:v>Virtual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0.57999999999999996</c:v>
                </c:pt>
                <c:pt idx="1">
                  <c:v>0.23</c:v>
                </c:pt>
                <c:pt idx="2">
                  <c:v>0.1</c:v>
                </c:pt>
                <c:pt idx="3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14-4B2F-B700-81C652518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13094624854135"/>
          <c:y val="0.785650224215246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3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4085447263017362E-2"/>
          <c:y val="0.11000939232371738"/>
          <c:w val="0.88251001335113488"/>
          <c:h val="0.5928251121076233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9%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c:spPr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2F4-4635-94ED-B175943D38D2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2F4-4635-94ED-B175943D38D2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F4-4635-94ED-B175943D38D2}"/>
              </c:ext>
            </c:extLst>
          </c:dPt>
          <c:dPt>
            <c:idx val="3"/>
            <c:bubble3D val="0"/>
            <c:spPr>
              <a:solidFill>
                <a:schemeClr val="tx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2F4-4635-94ED-B175943D38D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 Virtual reality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0.57999999999999996</c:v>
                </c:pt>
                <c:pt idx="1">
                  <c:v>0.23</c:v>
                </c:pt>
                <c:pt idx="2">
                  <c:v>0.1</c:v>
                </c:pt>
                <c:pt idx="3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F4-4635-94ED-B175943D38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65421612018124"/>
          <c:y val="0.785650224215246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3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064085447263018E-2"/>
          <c:y val="0.11000939232371738"/>
          <c:w val="0.88251001335113488"/>
          <c:h val="0.5928251121076233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58%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7F-46DA-8F55-AFA50D47313C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7F-46DA-8F55-AFA50D47313C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7F-46DA-8F55-AFA50D47313C}"/>
              </c:ext>
            </c:extLst>
          </c:dPt>
          <c:dPt>
            <c:idx val="3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7F-46DA-8F55-AFA50D47313C}"/>
              </c:ext>
            </c:extLst>
          </c:dPt>
          <c:cat>
            <c:strRef>
              <c:f>Sheet1!$A$2:$A$5</c:f>
              <c:strCache>
                <c:ptCount val="4"/>
                <c:pt idx="0">
                  <c:v> Text messages </c:v>
                </c:pt>
                <c:pt idx="1">
                  <c:v>Social media</c:v>
                </c:pt>
                <c:pt idx="2">
                  <c:v>Message boards</c:v>
                </c:pt>
                <c:pt idx="3">
                  <c:v>Virtual reality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0.57999999999999996</c:v>
                </c:pt>
                <c:pt idx="1">
                  <c:v>0.23</c:v>
                </c:pt>
                <c:pt idx="2">
                  <c:v>0.1</c:v>
                </c:pt>
                <c:pt idx="3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7F-46DA-8F55-AFA50D4731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77816090745671"/>
          <c:y val="0.785650224215246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3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8744993324432573E-2"/>
          <c:y val="0.10994724762543695"/>
          <c:w val="0.88251001335113488"/>
          <c:h val="0.5928251121076233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23%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27-4C12-97B8-590096E091C9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27-4C12-97B8-590096E091C9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27-4C12-97B8-590096E091C9}"/>
              </c:ext>
            </c:extLst>
          </c:dPt>
          <c:dPt>
            <c:idx val="3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B27-4C12-97B8-590096E091C9}"/>
              </c:ext>
            </c:extLst>
          </c:dPt>
          <c:cat>
            <c:strRef>
              <c:f>Sheet1!$A$2:$A$5</c:f>
              <c:strCache>
                <c:ptCount val="4"/>
                <c:pt idx="0">
                  <c:v>Text Messages</c:v>
                </c:pt>
                <c:pt idx="1">
                  <c:v> Social media</c:v>
                </c:pt>
                <c:pt idx="2">
                  <c:v>Message Boards</c:v>
                </c:pt>
                <c:pt idx="3">
                  <c:v>Virtual Reatlity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0.57999999999999996</c:v>
                </c:pt>
                <c:pt idx="1">
                  <c:v>0.23</c:v>
                </c:pt>
                <c:pt idx="2">
                  <c:v>0.1</c:v>
                </c:pt>
                <c:pt idx="3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27-4C12-97B8-590096E091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DD37D-224E-4A2E-8417-8C17D4A5C8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1C7EA-584A-4063-BBF8-F1D29734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17B7C-60D9-405F-8753-390BD5F55D7A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F4596-F6B6-4D9D-B156-71CCDAE4E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34F26-69E4-4D77-8646-C93DD1E0AC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8A390-5D0E-4E62-98EC-976C3766C4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74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3ADA9-1F11-4760-8ADD-071EFA0A529A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84F3-2271-4F8D-A0BC-8F40E6849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DD9099-6901-40BC-B1DA-AD6ADD5C60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8724" y="4524231"/>
            <a:ext cx="11274552" cy="116249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algn="l">
              <a:lnSpc>
                <a:spcPct val="108000"/>
              </a:lnSpc>
              <a:defRPr sz="44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23" y="5686727"/>
            <a:ext cx="5637271" cy="69263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95993" y="5686727"/>
            <a:ext cx="5637269" cy="692638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610CAC7-0287-4791-AA90-6C130B873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8544" y="960120"/>
            <a:ext cx="4700016" cy="1325563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31152" y="2715768"/>
            <a:ext cx="4114800" cy="118872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31152" y="4663440"/>
            <a:ext cx="4114800" cy="100584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3572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808"/>
            <a:ext cx="10515600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ZA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01DA176-9193-4B04-B599-C94E317913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8952" y="3127677"/>
            <a:ext cx="1051560" cy="457200"/>
          </a:xfrm>
        </p:spPr>
        <p:txBody>
          <a:bodyPr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950A6C4-345F-4857-A613-BA3B56096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D4ADE2E-411A-4FE3-BE95-DAF1FDCBC5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7FAF332-F615-4C47-95EA-CE17DFEE62A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4AE2424F-E961-4201-91A6-3AAB4B81F2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376057B0-36CD-44FC-A0B9-2DD64FB47D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8952" y="3928953"/>
            <a:ext cx="1051560" cy="457200"/>
          </a:xfrm>
        </p:spPr>
        <p:txBody>
          <a:bodyPr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676D61D8-553D-48A5-A736-7775F27B69B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028ADE-A26E-4E87-85C6-87A161CB82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D49729D5-3821-43F6-A1C5-5549E5177E0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02C709FA-DC0E-435A-A4A7-A975A8D413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018BA8DF-331D-4B6E-AF52-AA13732A6B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DBEB8F26-CF5F-4C8F-94D3-2DACD0914B6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C0A380-C705-47E5-960A-C495280B86E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E217E3B9-2273-4A22-A07E-4FEFB35FCC0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E119361-CC51-4C9D-A4B5-BDEEE01371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E39AABDA-9976-4AB3-BCBF-77B491015F5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9EFE40FF-B422-4391-9236-D2D2D09F3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B6D260C-7D2F-4024-86D5-8338D454EB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F9B810E-07ED-4DCA-941C-C388D0D629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D4447B3-0D22-4C7F-943D-0B587278283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42B6C40-8744-4C84-B1E3-6E43D565F11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59ADB66-05AF-4A45-9C95-D32C5989A67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0068B2A9-DD05-4E1D-BD33-A2E85A5EC6D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D9CC05E1-548C-4EEE-882C-6E801268902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E2FCD6E-08B0-49F8-BB46-6509A73C300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D149A50-AE02-4525-9165-71B5B24E27D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24126B4E-6F4A-4E61-B11D-78A183E4945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1760565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spc="2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4A76E8-F520-4630-8BBA-F9B7A0DAAB02}"/>
              </a:ext>
            </a:extLst>
          </p:cNvPr>
          <p:cNvSpPr/>
          <p:nvPr userDrawn="1"/>
        </p:nvSpPr>
        <p:spPr>
          <a:xfrm>
            <a:off x="929640" y="3648582"/>
            <a:ext cx="10332720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64" name="Date Placeholder 4">
            <a:extLst>
              <a:ext uri="{FF2B5EF4-FFF2-40B4-BE49-F238E27FC236}">
                <a16:creationId xmlns:a16="http://schemas.microsoft.com/office/drawing/2014/main" id="{49043823-D35F-46B1-919E-197C35555610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94209298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B08CCD3-BAD4-467E-B843-1BD3FC1D83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960120"/>
            <a:ext cx="5029200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E5D546-07C2-4A4B-85D2-F23B489AB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935224"/>
            <a:ext cx="213055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D981D89-A62B-4844-B43A-DFEEC6CACD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4306824"/>
            <a:ext cx="213055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71D86D6-F37C-4280-9551-DFF729C85B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4408" y="2935224"/>
            <a:ext cx="222199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B88B61E-B44C-46EB-B875-1F55B02E89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64408" y="4334256"/>
            <a:ext cx="222199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1773121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photo of marble ">
            <a:extLst>
              <a:ext uri="{FF2B5EF4-FFF2-40B4-BE49-F238E27FC236}">
                <a16:creationId xmlns:a16="http://schemas.microsoft.com/office/drawing/2014/main" id="{5886E31A-DA35-4E25-9FA3-92E90FBF3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phic 25" descr="sprig icon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266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C6AF499-A975-4930-A45C-320ABE4AA9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280160"/>
            <a:ext cx="3191256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624328"/>
            <a:ext cx="3191256" cy="80467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9AFEBB-77FA-45B8-93D7-F6A638A0196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1248" y="4043553"/>
            <a:ext cx="3191256" cy="80467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575701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F2033B6-A37A-42D0-8C26-9C7E14CFDE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0" y="1280160"/>
            <a:ext cx="3438144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5592" y="2770632"/>
            <a:ext cx="3200400" cy="45720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2000" spc="3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C5036E-BEC3-4FC6-A05E-18F7A078B16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03336" y="3922776"/>
            <a:ext cx="2715768" cy="12893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6392564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63" y="2342144"/>
            <a:ext cx="3932237" cy="16002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859089"/>
            <a:ext cx="6172200" cy="4873625"/>
          </a:xfrm>
        </p:spPr>
        <p:txBody>
          <a:bodyPr/>
          <a:lstStyle>
            <a:lvl1pPr>
              <a:defRPr sz="3200"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 sz="2800"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 sz="2400"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 sz="2000"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 sz="2000">
                <a:solidFill>
                  <a:schemeClr val="accent3">
                    <a:lumMod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16897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41CBEE4-3FAE-4685-BA5D-89EE53B32D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-7620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251" y="685800"/>
            <a:ext cx="3959352" cy="5486400"/>
          </a:xfrm>
          <a:solidFill>
            <a:schemeClr val="tx2">
              <a:lumMod val="20000"/>
              <a:lumOff val="80000"/>
              <a:alpha val="90000"/>
            </a:schemeClr>
          </a:solidFill>
          <a:ln w="38100" cmpd="sng">
            <a:solidFill>
              <a:schemeClr val="accent5">
                <a:lumMod val="50000"/>
              </a:schemeClr>
            </a:solidFill>
          </a:ln>
        </p:spPr>
        <p:txBody>
          <a:bodyPr lIns="274320" tIns="457200" rIns="274320" anchor="t">
            <a:noAutofit/>
          </a:bodyPr>
          <a:lstStyle>
            <a:lvl1pPr algn="ctr">
              <a:defRPr spc="100" baseline="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67D98D-D4C9-49C3-B1D7-0D6F2D3371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551" y="800100"/>
            <a:ext cx="3730752" cy="5257800"/>
          </a:xfrm>
          <a:ln w="12700">
            <a:solidFill>
              <a:schemeClr val="tx2"/>
            </a:solidFill>
          </a:ln>
        </p:spPr>
        <p:txBody>
          <a:bodyPr lIns="274320" tIns="1371600" rIns="274320">
            <a:noAutofit/>
          </a:bodyPr>
          <a:lstStyle>
            <a:lvl1pPr marL="0" indent="0" algn="ctr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itle 1" hidden="1">
            <a:extLst>
              <a:ext uri="{FF2B5EF4-FFF2-40B4-BE49-F238E27FC236}">
                <a16:creationId xmlns:a16="http://schemas.microsoft.com/office/drawing/2014/main" id="{3F2612BA-64D8-41EC-9F7A-0615FD68EDCA}"/>
              </a:ext>
            </a:extLst>
          </p:cNvPr>
          <p:cNvSpPr txBox="1">
            <a:spLocks/>
          </p:cNvSpPr>
          <p:nvPr userDrawn="1"/>
        </p:nvSpPr>
        <p:spPr>
          <a:xfrm>
            <a:off x="1005398" y="960120"/>
            <a:ext cx="2971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40" baseline="0">
                <a:solidFill>
                  <a:schemeClr val="accent3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100" dirty="0">
                <a:latin typeface="Elephant Pro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2677657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hoto of marble&#10;">
            <a:extLst>
              <a:ext uri="{FF2B5EF4-FFF2-40B4-BE49-F238E27FC236}">
                <a16:creationId xmlns:a16="http://schemas.microsoft.com/office/drawing/2014/main" id="{CEFBE0D1-09DC-41AA-9A18-E5E07B941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859217-510A-4C29-85EE-456A26AAC78C}"/>
              </a:ext>
            </a:extLst>
          </p:cNvPr>
          <p:cNvSpPr/>
          <p:nvPr userDrawn="1"/>
        </p:nvSpPr>
        <p:spPr>
          <a:xfrm>
            <a:off x="466163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464515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3962399"/>
            <a:ext cx="461772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6571" y="777240"/>
            <a:ext cx="5029200" cy="53035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" y="3172968"/>
            <a:ext cx="4617720" cy="457200"/>
          </a:xfrm>
        </p:spPr>
        <p:txBody>
          <a:bodyPr>
            <a:noAutofit/>
          </a:bodyPr>
          <a:lstStyle>
            <a:lvl1pPr marL="0" indent="0" algn="ctr">
              <a:buNone/>
              <a:defRPr sz="2000" b="0" spc="300">
                <a:solidFill>
                  <a:schemeClr val="accent3">
                    <a:lumMod val="2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14" name="Graphic 13" descr="sprig icon&#10;">
            <a:extLst>
              <a:ext uri="{FF2B5EF4-FFF2-40B4-BE49-F238E27FC236}">
                <a16:creationId xmlns:a16="http://schemas.microsoft.com/office/drawing/2014/main" id="{8203CE7C-A0C4-4B19-BD99-5B8977E69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65924">
            <a:off x="2641877" y="2157078"/>
            <a:ext cx="1280160" cy="66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4448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4FF3C43-7D8E-4810-A3BC-9AE320911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0120"/>
            <a:ext cx="4114800" cy="9144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136392"/>
            <a:ext cx="3657600" cy="162763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mage of marble texture">
            <a:extLst>
              <a:ext uri="{FF2B5EF4-FFF2-40B4-BE49-F238E27FC236}">
                <a16:creationId xmlns:a16="http://schemas.microsoft.com/office/drawing/2014/main" id="{DE4FCA92-4B09-4386-A95D-2823C777C5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phic 25" descr="sprig icon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5952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E52EF6E-0B58-484F-94A5-9BAA116171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  <a:ln w="38100">
            <a:solidFill>
              <a:schemeClr val="tx2"/>
            </a:solidFill>
          </a:ln>
        </p:spPr>
        <p:txBody>
          <a:bodyPr lIns="914400" rIns="914400" anchor="ctr">
            <a:noAutofit/>
          </a:bodyPr>
          <a:lstStyle>
            <a:lvl1pPr algn="ctr">
              <a:defRPr sz="3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EE5B85B-2CE4-49C6-A626-897037552E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48" y="1280160"/>
            <a:ext cx="3657600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0248" y="2642616"/>
            <a:ext cx="3657600" cy="1078992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70248" y="4315968"/>
            <a:ext cx="3657600" cy="82296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749808"/>
            <a:ext cx="11283696" cy="914400"/>
          </a:xfrm>
        </p:spPr>
        <p:txBody>
          <a:bodyPr anchor="ctr"/>
          <a:lstStyle>
            <a:lvl1pPr algn="ctr"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317750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79AF1F-7242-4F30-8C34-3161A601D6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43975" y="2317749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1CEFA7-BDAC-4AF4-9581-D5F23678BD4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54750" y="2317748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BA914A-7D10-4F7D-B226-5324D5329F7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565525" y="2317748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111B60-CB4D-4836-B3B0-99E3A740B087}"/>
              </a:ext>
            </a:extLst>
          </p:cNvPr>
          <p:cNvCxnSpPr>
            <a:cxnSpLocks/>
          </p:cNvCxnSpPr>
          <p:nvPr userDrawn="1"/>
        </p:nvCxnSpPr>
        <p:spPr>
          <a:xfrm>
            <a:off x="6781800" y="1992404"/>
            <a:ext cx="293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77C5C-B350-49D7-9F72-CC7402D7F3AF}"/>
              </a:ext>
            </a:extLst>
          </p:cNvPr>
          <p:cNvCxnSpPr>
            <a:cxnSpLocks/>
          </p:cNvCxnSpPr>
          <p:nvPr userDrawn="1"/>
        </p:nvCxnSpPr>
        <p:spPr>
          <a:xfrm>
            <a:off x="2479675" y="1992404"/>
            <a:ext cx="30067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sprig icon">
            <a:extLst>
              <a:ext uri="{FF2B5EF4-FFF2-40B4-BE49-F238E27FC236}">
                <a16:creationId xmlns:a16="http://schemas.microsoft.com/office/drawing/2014/main" id="{3455B0EC-C4D6-4967-AA15-F5B9787992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5678556" y="1759981"/>
            <a:ext cx="914400" cy="4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"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D5414-F5B4-4934-A635-6276FB3ED9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9514" y="958515"/>
            <a:ext cx="4398264" cy="914400"/>
          </a:xfrm>
        </p:spPr>
        <p:txBody>
          <a:bodyPr>
            <a:normAutofit/>
          </a:bodyPr>
          <a:lstStyle>
            <a:lvl1pPr algn="ctr">
              <a:defRPr sz="2900" spc="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04888" y="2816352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BB0A7E-D7A2-4EFF-A134-B2AD0D06FDC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04888" y="3922776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900BA0-1BE3-4C3A-95B2-0DFEE734031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04888" y="5084064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783C95-300F-479E-8A8E-9F6BE3C723D9}"/>
              </a:ext>
            </a:extLst>
          </p:cNvPr>
          <p:cNvCxnSpPr>
            <a:cxnSpLocks/>
          </p:cNvCxnSpPr>
          <p:nvPr userDrawn="1"/>
        </p:nvCxnSpPr>
        <p:spPr>
          <a:xfrm>
            <a:off x="7231888" y="2340201"/>
            <a:ext cx="1140587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09354D-0D6D-4528-8858-7768965572A6}"/>
              </a:ext>
            </a:extLst>
          </p:cNvPr>
          <p:cNvCxnSpPr>
            <a:cxnSpLocks/>
          </p:cNvCxnSpPr>
          <p:nvPr userDrawn="1"/>
        </p:nvCxnSpPr>
        <p:spPr>
          <a:xfrm>
            <a:off x="9563100" y="2349065"/>
            <a:ext cx="1181232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1117FA-5C64-4802-BBCD-D39A5647932B}"/>
              </a:ext>
            </a:extLst>
          </p:cNvPr>
          <p:cNvCxnSpPr>
            <a:cxnSpLocks/>
          </p:cNvCxnSpPr>
          <p:nvPr userDrawn="1"/>
        </p:nvCxnSpPr>
        <p:spPr>
          <a:xfrm>
            <a:off x="8740521" y="3688966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F332D5-721A-4CD6-9D74-70D7D0201874}"/>
              </a:ext>
            </a:extLst>
          </p:cNvPr>
          <p:cNvCxnSpPr>
            <a:cxnSpLocks/>
          </p:cNvCxnSpPr>
          <p:nvPr userDrawn="1"/>
        </p:nvCxnSpPr>
        <p:spPr>
          <a:xfrm>
            <a:off x="8740521" y="4789102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1C4C1E95-18BD-4ADE-AC3B-864D92FB84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8578136" y="2151786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7012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sz="1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51" r:id="rId4"/>
    <p:sldLayoutId id="2147483677" r:id="rId5"/>
    <p:sldLayoutId id="2147483667" r:id="rId6"/>
    <p:sldLayoutId id="2147483668" r:id="rId7"/>
    <p:sldLayoutId id="2147483656" r:id="rId8"/>
    <p:sldLayoutId id="2147483671" r:id="rId9"/>
    <p:sldLayoutId id="2147483674" r:id="rId10"/>
    <p:sldLayoutId id="2147483678" r:id="rId11"/>
    <p:sldLayoutId id="2147483675" r:id="rId12"/>
    <p:sldLayoutId id="2147483682" r:id="rId13"/>
    <p:sldLayoutId id="2147483666" r:id="rId14"/>
    <p:sldLayoutId id="2147483676" r:id="rId15"/>
    <p:sldLayoutId id="2147483650" r:id="rId16"/>
    <p:sldLayoutId id="2147483670" r:id="rId17"/>
    <p:sldLayoutId id="2147483653" r:id="rId18"/>
    <p:sldLayoutId id="2147483652" r:id="rId19"/>
  </p:sldLayoutIdLst>
  <p:transition spd="slow">
    <p:wip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40" baseline="0">
          <a:solidFill>
            <a:schemeClr val="accent3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52" userDrawn="1">
          <p15:clr>
            <a:srgbClr val="FBAE40"/>
          </p15:clr>
        </p15:guide>
        <p15:guide id="4" pos="7128" userDrawn="1">
          <p15:clr>
            <a:srgbClr val="FBAE40"/>
          </p15:clr>
        </p15:guide>
        <p15:guide id="5" pos="288" userDrawn="1">
          <p15:clr>
            <a:srgbClr val="F26B43"/>
          </p15:clr>
        </p15:guide>
        <p15:guide id="6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Placeholder 74" descr="photo of leather briefcase on some paper">
            <a:extLst>
              <a:ext uri="{FF2B5EF4-FFF2-40B4-BE49-F238E27FC236}">
                <a16:creationId xmlns:a16="http://schemas.microsoft.com/office/drawing/2014/main" id="{81B90C65-1DA4-4E3B-93DD-50C02E8697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6" name="Title 45">
            <a:extLst>
              <a:ext uri="{FF2B5EF4-FFF2-40B4-BE49-F238E27FC236}">
                <a16:creationId xmlns:a16="http://schemas.microsoft.com/office/drawing/2014/main" id="{70F6BB83-FE06-42C6-8C19-9F085DD9A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698" y="4452582"/>
            <a:ext cx="11274552" cy="3190163"/>
          </a:xfrm>
        </p:spPr>
        <p:txBody>
          <a:bodyPr>
            <a:normAutofit/>
          </a:bodyPr>
          <a:lstStyle/>
          <a:p>
            <a:r>
              <a:rPr lang="en-US" dirty="0"/>
              <a:t>👋 Hi Everyone!</a:t>
            </a:r>
            <a:br>
              <a:rPr lang="en-US" dirty="0"/>
            </a:br>
            <a:r>
              <a:rPr lang="en-US" dirty="0"/>
              <a:t>Welcome to my Introduction Video 🌟</a:t>
            </a:r>
            <a:br>
              <a:rPr lang="en-US" dirty="0"/>
            </a:br>
            <a:endParaRPr lang="en-US" dirty="0"/>
          </a:p>
        </p:txBody>
      </p:sp>
      <p:pic>
        <p:nvPicPr>
          <p:cNvPr id="2" name="funk-funky-beat-music-424105">
            <a:hlinkClick r:id="" action="ppaction://media"/>
            <a:extLst>
              <a:ext uri="{FF2B5EF4-FFF2-40B4-BE49-F238E27FC236}">
                <a16:creationId xmlns:a16="http://schemas.microsoft.com/office/drawing/2014/main" id="{DD27BC00-C10C-84F9-5295-A187C9FDC0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5" descr="photo of a woman overlooking cityscape&#10;">
            <a:extLst>
              <a:ext uri="{FF2B5EF4-FFF2-40B4-BE49-F238E27FC236}">
                <a16:creationId xmlns:a16="http://schemas.microsoft.com/office/drawing/2014/main" id="{0E796BFC-E0D9-4C48-AD40-7B9A0F10E3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5269F1-0A32-4BF7-9305-6803D919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685800"/>
            <a:ext cx="3959352" cy="5486400"/>
          </a:xfrm>
          <a:prstGeom prst="rect">
            <a:avLst/>
          </a:prstGeom>
          <a:solidFill>
            <a:schemeClr val="accent1">
              <a:lumMod val="10000"/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D36059-FF42-4D16-96B3-CC472F5E3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500" y="800100"/>
            <a:ext cx="3730752" cy="52578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1A783-363D-4063-959E-81A50B59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280160"/>
            <a:ext cx="3191256" cy="91440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A167DE-BEFC-4293-AF43-15D08EC3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3876" y="2349842"/>
            <a:ext cx="228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893B-EBF0-409E-842E-417E0DC37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615103"/>
            <a:ext cx="3689604" cy="8046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Internee.pk is the best Internship platform in Pakistan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617D80-1DAF-41AD-8D1E-6170454C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08276" y="3647368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D03DF670-F42B-4ABE-A959-8781FBAC5E7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6790" y="3943649"/>
            <a:ext cx="3321319" cy="804672"/>
          </a:xfrm>
        </p:spPr>
        <p:txBody>
          <a:bodyPr>
            <a:normAutofit/>
          </a:bodyPr>
          <a:lstStyle/>
          <a:p>
            <a:r>
              <a:rPr lang="en-US" sz="1800" dirty="0"/>
              <a:t>Visit Internee.pk to try it out and provide feedback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61C91C-031F-4B6E-8332-206DA779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3876" y="5031785"/>
            <a:ext cx="228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59253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4645152" cy="914400"/>
          </a:xfrm>
        </p:spPr>
        <p:txBody>
          <a:bodyPr>
            <a:normAutofit/>
          </a:bodyPr>
          <a:lstStyle/>
          <a:p>
            <a:r>
              <a:rPr lang="en-US" sz="4800" dirty="0"/>
              <a:t>My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FCE27-D56E-4D7D-9A28-3C699A6B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962399"/>
            <a:ext cx="4617720" cy="2103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 am an enthusiastic 𝐉𝐮𝐧𝐢𝐨𝐫 𝐃𝐚𝐭𝐚 𝐒𝐜𝐢𝐞𝐧𝐭𝐢𝐬𝐭 𝐚𝐧𝐝 𝐀𝐧𝐚𝐥𝐲𝐬𝐭 with a proven ability to transform raw, unstructured datasets into powerful, actionable insights that drive decision-making. My expertise bridges the gap between data, technology, and strategy, allowing me to deliver solutions that are both analytically robust and visually impactful.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2E4DAB-1431-49AD-B20B-F0E932C75C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0120" y="3172968"/>
            <a:ext cx="4617720" cy="457200"/>
          </a:xfrm>
        </p:spPr>
        <p:txBody>
          <a:bodyPr anchor="ctr"/>
          <a:lstStyle/>
          <a:p>
            <a:r>
              <a:rPr lang="en-US" sz="3200" dirty="0"/>
              <a:t>ABDULLAH UMAR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8F93AE0-AEC5-23A6-6920-26A1127A33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" r="25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20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usiness man writing in journal&#10;">
            <a:extLst>
              <a:ext uri="{FF2B5EF4-FFF2-40B4-BE49-F238E27FC236}">
                <a16:creationId xmlns:a16="http://schemas.microsoft.com/office/drawing/2014/main" id="{548A53BA-7AEE-4BAB-A2AA-9234417FE0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-7620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8C48D-8FE7-491A-A6C7-72647C2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1" y="685800"/>
            <a:ext cx="3959352" cy="5486400"/>
          </a:xfrm>
        </p:spPr>
        <p:txBody>
          <a:bodyPr>
            <a:normAutofit/>
          </a:bodyPr>
          <a:lstStyle/>
          <a:p>
            <a:r>
              <a:rPr lang="en-US" dirty="0"/>
              <a:t>Academic Background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5CAEFB-3ACA-4146-81A1-3AF907AAED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551" y="800100"/>
            <a:ext cx="3730752" cy="5257800"/>
          </a:xfr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sz="3200" dirty="0"/>
              <a:t>🎓 I’m pursuing a Bachelor’s in </a:t>
            </a:r>
            <a:r>
              <a:rPr lang="en-US" sz="3200" b="1" dirty="0"/>
              <a:t>Software Engineering</a:t>
            </a:r>
            <a:br>
              <a:rPr lang="en-US" sz="3200" dirty="0"/>
            </a:br>
            <a:r>
              <a:rPr lang="en-US" sz="3200" dirty="0"/>
              <a:t>at Lahore Leads University (LLU).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DA684F-F04D-4BEA-9DE7-266132513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1750" y="2215714"/>
            <a:ext cx="2860705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68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63F-CB11-450F-B672-E11F4A6B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749808"/>
            <a:ext cx="11283696" cy="914400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Tech Interests</a:t>
            </a:r>
          </a:p>
        </p:txBody>
      </p:sp>
      <p:graphicFrame>
        <p:nvGraphicFramePr>
          <p:cNvPr id="40" name="Content Placeholder 39" descr="pie chart">
            <a:extLst>
              <a:ext uri="{FF2B5EF4-FFF2-40B4-BE49-F238E27FC236}">
                <a16:creationId xmlns:a16="http://schemas.microsoft.com/office/drawing/2014/main" id="{8A33ECD3-83D1-4549-8A21-BECF77D5F920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2164785044"/>
              </p:ext>
            </p:extLst>
          </p:nvPr>
        </p:nvGraphicFramePr>
        <p:xfrm>
          <a:off x="6254750" y="2317750"/>
          <a:ext cx="2378075" cy="354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3" name="Content Placeholder 42" descr="pie chart">
            <a:extLst>
              <a:ext uri="{FF2B5EF4-FFF2-40B4-BE49-F238E27FC236}">
                <a16:creationId xmlns:a16="http://schemas.microsoft.com/office/drawing/2014/main" id="{1C713805-46DB-4FFF-9938-3DFB7986DD7B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003919239"/>
              </p:ext>
            </p:extLst>
          </p:nvPr>
        </p:nvGraphicFramePr>
        <p:xfrm>
          <a:off x="8943975" y="2317750"/>
          <a:ext cx="2378075" cy="354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33" descr="pie chart">
            <a:extLst>
              <a:ext uri="{FF2B5EF4-FFF2-40B4-BE49-F238E27FC236}">
                <a16:creationId xmlns:a16="http://schemas.microsoft.com/office/drawing/2014/main" id="{32624516-9F20-481A-B516-DE105E77B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538688"/>
              </p:ext>
            </p:extLst>
          </p:nvPr>
        </p:nvGraphicFramePr>
        <p:xfrm>
          <a:off x="876300" y="2317750"/>
          <a:ext cx="2378075" cy="354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ontent Placeholder 36" descr="pie chart">
            <a:extLst>
              <a:ext uri="{FF2B5EF4-FFF2-40B4-BE49-F238E27FC236}">
                <a16:creationId xmlns:a16="http://schemas.microsoft.com/office/drawing/2014/main" id="{F3F9303C-A758-48FE-A3B3-1B85E21FC976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1413670465"/>
              </p:ext>
            </p:extLst>
          </p:nvPr>
        </p:nvGraphicFramePr>
        <p:xfrm>
          <a:off x="3565525" y="2317750"/>
          <a:ext cx="2378075" cy="354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CE266-C074-13CA-D7A0-E050BE375D03}"/>
              </a:ext>
            </a:extLst>
          </p:cNvPr>
          <p:cNvSpPr txBox="1"/>
          <p:nvPr/>
        </p:nvSpPr>
        <p:spPr>
          <a:xfrm>
            <a:off x="689158" y="5550098"/>
            <a:ext cx="2752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• Data Analytics &amp; Data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E52B7-98D1-1350-A93E-21FE7972BE17}"/>
              </a:ext>
            </a:extLst>
          </p:cNvPr>
          <p:cNvSpPr txBox="1"/>
          <p:nvPr/>
        </p:nvSpPr>
        <p:spPr>
          <a:xfrm>
            <a:off x="3682476" y="5528445"/>
            <a:ext cx="2166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• Machine Learning &amp; AI</a:t>
            </a:r>
            <a:br>
              <a:rPr lang="en-US" sz="1400" dirty="0">
                <a:solidFill>
                  <a:schemeClr val="accent1"/>
                </a:solidFill>
              </a:rPr>
            </a:b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7626-CC2D-E91B-BD43-2CC63A382C76}"/>
              </a:ext>
            </a:extLst>
          </p:cNvPr>
          <p:cNvSpPr txBox="1"/>
          <p:nvPr/>
        </p:nvSpPr>
        <p:spPr>
          <a:xfrm>
            <a:off x="6269113" y="5547120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• Business Intelligence (BI)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4386F-0754-6727-89FE-1100300BF9E1}"/>
              </a:ext>
            </a:extLst>
          </p:cNvPr>
          <p:cNvSpPr txBox="1"/>
          <p:nvPr/>
        </p:nvSpPr>
        <p:spPr>
          <a:xfrm>
            <a:off x="9038033" y="5547120"/>
            <a:ext cx="218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• Power BI Development</a:t>
            </a:r>
          </a:p>
        </p:txBody>
      </p:sp>
    </p:spTree>
    <p:extLst>
      <p:ext uri="{BB962C8B-B14F-4D97-AF65-F5344CB8AC3E}">
        <p14:creationId xmlns:p14="http://schemas.microsoft.com/office/powerpoint/2010/main" val="1602703252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/>
          <a:p>
            <a:r>
              <a:rPr lang="en-US" dirty="0"/>
              <a:t>Key Skills</a:t>
            </a:r>
          </a:p>
        </p:txBody>
      </p:sp>
      <p:pic>
        <p:nvPicPr>
          <p:cNvPr id="22" name="Picture Placeholder 21" descr="photo of leather briefcase on some paper">
            <a:extLst>
              <a:ext uri="{FF2B5EF4-FFF2-40B4-BE49-F238E27FC236}">
                <a16:creationId xmlns:a16="http://schemas.microsoft.com/office/drawing/2014/main" id="{9BB8380F-188A-4DC8-B077-086DB453A4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824" y="914400"/>
            <a:ext cx="5212080" cy="5029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11FAA7-9E3D-4BBE-9F3F-1E7B751EC3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No.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D84C676-A4BA-450B-9468-E9C3160C2D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87184" y="2788920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880" y="2688336"/>
            <a:ext cx="2862072" cy="713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2000" dirty="0"/>
              <a:t>Python Programming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FD16F2-6DCA-49D7-BD51-D67DEE6F6D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0256" y="3840480"/>
            <a:ext cx="786384" cy="655984"/>
          </a:xfrm>
        </p:spPr>
        <p:txBody>
          <a:bodyPr/>
          <a:lstStyle/>
          <a:p>
            <a:r>
              <a:rPr lang="en-US" dirty="0"/>
              <a:t>No.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9719E28-75A6-4B39-9C79-6B367C7C1B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87184" y="3950208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C0C27-39E8-4EA8-BD16-8BFF9953574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83880" y="3815851"/>
            <a:ext cx="2734329" cy="731520"/>
          </a:xfrm>
        </p:spPr>
        <p:txBody>
          <a:bodyPr anchor="ctr">
            <a:noAutofit/>
          </a:bodyPr>
          <a:lstStyle/>
          <a:p>
            <a:r>
              <a:rPr lang="en-ZA" sz="2000" dirty="0"/>
              <a:t>   SQL for Database</a:t>
            </a:r>
            <a:endParaRPr lang="en-US"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336E1FC-825E-4FF9-82FF-82C9BC0368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20256" y="4983480"/>
            <a:ext cx="786384" cy="655984"/>
          </a:xfrm>
        </p:spPr>
        <p:txBody>
          <a:bodyPr/>
          <a:lstStyle/>
          <a:p>
            <a:r>
              <a:rPr lang="en-US" dirty="0"/>
              <a:t>No.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6588642-F609-4388-A2C8-E3B6ADD69EE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87184" y="5111496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D9D6BE-B574-4D69-8E13-B6B4E5520B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961148" y="5052543"/>
            <a:ext cx="3307535" cy="749808"/>
          </a:xfrm>
        </p:spPr>
        <p:txBody>
          <a:bodyPr anchor="ctr">
            <a:normAutofit/>
          </a:bodyPr>
          <a:lstStyle/>
          <a:p>
            <a:r>
              <a:rPr lang="en-ZA" sz="2000" dirty="0"/>
              <a:t>Microsoft Excel &amp; Power BI</a:t>
            </a:r>
          </a:p>
        </p:txBody>
      </p:sp>
    </p:spTree>
    <p:extLst>
      <p:ext uri="{BB962C8B-B14F-4D97-AF65-F5344CB8AC3E}">
        <p14:creationId xmlns:p14="http://schemas.microsoft.com/office/powerpoint/2010/main" val="30783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B31B-E901-480D-92F5-D6FB76A2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514" y="958515"/>
            <a:ext cx="4780140" cy="914400"/>
          </a:xfrm>
        </p:spPr>
        <p:txBody>
          <a:bodyPr>
            <a:noAutofit/>
          </a:bodyPr>
          <a:lstStyle/>
          <a:p>
            <a:r>
              <a:rPr lang="en-US" sz="3200" dirty="0"/>
              <a:t>Hobbies &amp; Interests</a:t>
            </a:r>
          </a:p>
        </p:txBody>
      </p:sp>
      <p:pic>
        <p:nvPicPr>
          <p:cNvPr id="22" name="Picture Placeholder 21" descr="photo of business man looking at wooden model&#10;">
            <a:extLst>
              <a:ext uri="{FF2B5EF4-FFF2-40B4-BE49-F238E27FC236}">
                <a16:creationId xmlns:a16="http://schemas.microsoft.com/office/drawing/2014/main" id="{349F6B94-9431-48F3-B3CF-6B3DFAE58B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5B303-F387-4BA0-8784-0D2EA6A3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6790" y="2816352"/>
            <a:ext cx="4181811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Reading about New 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986CE4-B680-4DF1-AF9C-D55F13C6D77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23175" y="3986784"/>
            <a:ext cx="3749040" cy="640080"/>
          </a:xfrm>
        </p:spPr>
        <p:txBody>
          <a:bodyPr>
            <a:normAutofit/>
          </a:bodyPr>
          <a:lstStyle/>
          <a:p>
            <a:r>
              <a:rPr lang="en-US" sz="2000" dirty="0"/>
              <a:t>Exploring Digital Marketing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B4B7D-20BA-4D3E-A5D9-57D6210E278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855390" y="5157216"/>
            <a:ext cx="4628388" cy="640080"/>
          </a:xfrm>
        </p:spPr>
        <p:txBody>
          <a:bodyPr>
            <a:normAutofit/>
          </a:bodyPr>
          <a:lstStyle/>
          <a:p>
            <a:r>
              <a:rPr lang="en-US" sz="2000" dirty="0"/>
              <a:t>Exploring New Tools in Data Analytics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B9B5DD8-7B25-4160-9E2A-5F7F2E3C7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724" y="457200"/>
            <a:ext cx="11274552" cy="59436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30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leather couch&#10;">
            <a:extLst>
              <a:ext uri="{FF2B5EF4-FFF2-40B4-BE49-F238E27FC236}">
                <a16:creationId xmlns:a16="http://schemas.microsoft.com/office/drawing/2014/main" id="{9AF1727E-E901-4292-931B-CD986A1593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6B2E4-7115-4A6C-B218-5316CEB0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 Rounded MT Bold" panose="020F0704030504030204" pitchFamily="34" charset="0"/>
              </a:rPr>
              <a:t>“Information is the oil of the 21st century, and analytics is the combustion engine.”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87984-91C7-477D-977B-F8ABF968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821474"/>
            <a:ext cx="10058400" cy="585216"/>
          </a:xfrm>
        </p:spPr>
        <p:txBody>
          <a:bodyPr anchor="t">
            <a:normAutofit/>
          </a:bodyPr>
          <a:lstStyle/>
          <a:p>
            <a:r>
              <a:rPr lang="en-US" dirty="0"/>
              <a:t>Peter Sondergaard</a:t>
            </a:r>
          </a:p>
        </p:txBody>
      </p:sp>
    </p:spTree>
    <p:extLst>
      <p:ext uri="{BB962C8B-B14F-4D97-AF65-F5344CB8AC3E}">
        <p14:creationId xmlns:p14="http://schemas.microsoft.com/office/powerpoint/2010/main" val="212767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Placeholder 12" descr="photo of a meeting in progress&#10;">
            <a:extLst>
              <a:ext uri="{FF2B5EF4-FFF2-40B4-BE49-F238E27FC236}">
                <a16:creationId xmlns:a16="http://schemas.microsoft.com/office/drawing/2014/main" id="{4BA5FF67-CDC2-43D4-95CF-63F901ADC5F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2E3734-7075-422A-B75E-10097393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3057" y="457200"/>
            <a:ext cx="5486400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9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62DA2-02E0-4172-94FD-1700F4DB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249" y="960120"/>
            <a:ext cx="4700016" cy="1325563"/>
          </a:xfrm>
        </p:spPr>
        <p:txBody>
          <a:bodyPr/>
          <a:lstStyle/>
          <a:p>
            <a:r>
              <a:rPr lang="en-US" dirty="0"/>
              <a:t>Future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1CEDA-E0CE-4863-A93C-2A0FF4123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1152" y="2715768"/>
            <a:ext cx="4114800" cy="1188720"/>
          </a:xfrm>
        </p:spPr>
        <p:txBody>
          <a:bodyPr>
            <a:normAutofit/>
          </a:bodyPr>
          <a:lstStyle/>
          <a:p>
            <a:r>
              <a:rPr lang="en-US" dirty="0"/>
              <a:t>My Goal During This Internship:</a:t>
            </a:r>
            <a:br>
              <a:rPr lang="en-US" dirty="0"/>
            </a:br>
            <a:r>
              <a:rPr lang="en-US" dirty="0"/>
              <a:t>To sharpen my data analytics skills,</a:t>
            </a:r>
            <a:br>
              <a:rPr lang="en-US" dirty="0"/>
            </a:br>
            <a:r>
              <a:rPr lang="en-US" dirty="0"/>
              <a:t>work on real-world projects,</a:t>
            </a:r>
            <a:br>
              <a:rPr lang="en-US" dirty="0"/>
            </a:br>
            <a:r>
              <a:rPr lang="en-US" dirty="0"/>
              <a:t>and become a data-driven problem solver.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AFBF6-4A9F-4F07-96BE-DF8E96E88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31152" y="4663440"/>
            <a:ext cx="4114800" cy="1005840"/>
          </a:xfrm>
        </p:spPr>
        <p:txBody>
          <a:bodyPr>
            <a:normAutofit/>
          </a:bodyPr>
          <a:lstStyle/>
          <a:p>
            <a:r>
              <a:rPr lang="en-US" dirty="0"/>
              <a:t>The competition also offers similar technology, but it need more concentration.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1B4A10-F4F3-48A3-8775-DBF70DDF7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92242" y="2404199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12D57-A9AD-4451-8EC7-CF00FBB6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92241" y="5853785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3FA32F0-FA4E-4CA0-B777-C59843D72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7357" y="571500"/>
            <a:ext cx="5257800" cy="5715000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70C51B-031C-B14C-9CC6-8FE7282DE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78136" y="3956692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00954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9" descr="Photo of team group high five&#10;">
            <a:extLst>
              <a:ext uri="{FF2B5EF4-FFF2-40B4-BE49-F238E27FC236}">
                <a16:creationId xmlns:a16="http://schemas.microsoft.com/office/drawing/2014/main" id="{AA58AABE-CEFF-48E5-AC11-9A99DA3555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B8C71D-9583-48CB-A10F-1E6391AF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2024" y="601326"/>
            <a:ext cx="3959352" cy="54864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I’m Thankful to </a:t>
            </a:r>
            <a:r>
              <a:rPr lang="en-US" sz="2000" b="1" dirty="0">
                <a:solidFill>
                  <a:schemeClr val="tx1"/>
                </a:solidFill>
              </a:rPr>
              <a:t>Internee.pk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for this wonderful virtual internship opportunity 💼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CBB973-B428-41C0-9D92-71BB38810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6324" y="715626"/>
            <a:ext cx="3730752" cy="5257800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6324" y="1645440"/>
            <a:ext cx="3438144" cy="914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8B9DC8-A928-4BA0-872D-E2A209F30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09518" y="2511463"/>
            <a:ext cx="2286000" cy="0"/>
          </a:xfrm>
          <a:prstGeom prst="line">
            <a:avLst/>
          </a:prstGeom>
          <a:ln w="127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AD9EC-FB39-4CB3-AB09-9CF0FF397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423918" y="4582545"/>
            <a:ext cx="457200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85072D4-7F5E-47C0-A8C5-488CD2822AB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94634" y="4755360"/>
            <a:ext cx="2715768" cy="515234"/>
          </a:xfrm>
        </p:spPr>
        <p:txBody>
          <a:bodyPr/>
          <a:lstStyle/>
          <a:p>
            <a:r>
              <a:rPr lang="en-US" dirty="0"/>
              <a:t>www.internee.pk.com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0E818E-5D5D-4925-A78F-3B769109C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8700" y="5471082"/>
            <a:ext cx="2286000" cy="0"/>
          </a:xfrm>
          <a:prstGeom prst="line">
            <a:avLst/>
          </a:prstGeom>
          <a:ln w="127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BB1FA7F-3244-C3E3-2CAB-7E994E586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339" y="782207"/>
            <a:ext cx="1174722" cy="8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7">
      <a:dk1>
        <a:sysClr val="windowText" lastClr="000000"/>
      </a:dk1>
      <a:lt1>
        <a:sysClr val="window" lastClr="FFFFFF"/>
      </a:lt1>
      <a:dk2>
        <a:srgbClr val="BF8641"/>
      </a:dk2>
      <a:lt2>
        <a:srgbClr val="E7E6E6"/>
      </a:lt2>
      <a:accent1>
        <a:srgbClr val="F2D6BD"/>
      </a:accent1>
      <a:accent2>
        <a:srgbClr val="616F8C"/>
      </a:accent2>
      <a:accent3>
        <a:srgbClr val="F2DAAC"/>
      </a:accent3>
      <a:accent4>
        <a:srgbClr val="373921"/>
      </a:accent4>
      <a:accent5>
        <a:srgbClr val="D9A577"/>
      </a:accent5>
      <a:accent6>
        <a:srgbClr val="A3AFB4"/>
      </a:accent6>
      <a:hlink>
        <a:srgbClr val="0563C1"/>
      </a:hlink>
      <a:folHlink>
        <a:srgbClr val="954F72"/>
      </a:folHlink>
    </a:clrScheme>
    <a:fontScheme name="Custom 123">
      <a:majorFont>
        <a:latin typeface="Elephan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 presentation_Win32_JB_v4" id="{70FCD93A-57EB-469C-A5BA-B1DBF07680C8}" vid="{464C857C-B28C-411E-81F1-9894EC025F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56D043-63BC-4A94-9887-A7B1B2C8476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622CF4D-9565-4B86-A8C6-169590EAEB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D9B850-33FE-43D9-B469-C12FCA4960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114</TotalTime>
  <Words>268</Words>
  <Application>Microsoft Office PowerPoint</Application>
  <PresentationFormat>Widescreen</PresentationFormat>
  <Paragraphs>43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Rounded MT Bold</vt:lpstr>
      <vt:lpstr>Avenir Next LT Pro</vt:lpstr>
      <vt:lpstr>Calibri</vt:lpstr>
      <vt:lpstr>Elephant Pro</vt:lpstr>
      <vt:lpstr>Office Theme</vt:lpstr>
      <vt:lpstr>👋 Hi Everyone! Welcome to my Introduction Video 🌟 </vt:lpstr>
      <vt:lpstr>My Name</vt:lpstr>
      <vt:lpstr>Academic Background</vt:lpstr>
      <vt:lpstr>Tech Interests</vt:lpstr>
      <vt:lpstr>Key Skills</vt:lpstr>
      <vt:lpstr>Hobbies &amp; Interests</vt:lpstr>
      <vt:lpstr>“Information is the oil of the 21st century, and analytics is the combustion engine.” </vt:lpstr>
      <vt:lpstr>Future Goals</vt:lpstr>
      <vt:lpstr>Thank you</vt:lpstr>
      <vt:lpstr>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Abdullah Umer</dc:creator>
  <cp:lastModifiedBy>Abdullah Umer</cp:lastModifiedBy>
  <cp:revision>30</cp:revision>
  <dcterms:created xsi:type="dcterms:W3CDTF">2025-11-01T09:02:51Z</dcterms:created>
  <dcterms:modified xsi:type="dcterms:W3CDTF">2025-11-01T10:58:41Z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